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7"/>
  </p:notesMasterIdLst>
  <p:sldIdLst>
    <p:sldId id="256" r:id="rId2"/>
    <p:sldId id="375" r:id="rId3"/>
    <p:sldId id="378" r:id="rId4"/>
    <p:sldId id="382" r:id="rId5"/>
    <p:sldId id="381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50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гений Владимирович Иоголевич" initials="ЕИ" lastIdx="1" clrIdx="0">
    <p:extLst>
      <p:ext uri="{19B8F6BF-5375-455C-9EA6-DF929625EA0E}">
        <p15:presenceInfo xmlns:p15="http://schemas.microsoft.com/office/powerpoint/2012/main" userId="d8adcef0452c36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A90"/>
    <a:srgbClr val="004A98"/>
    <a:srgbClr val="7264F5"/>
    <a:srgbClr val="1F0DC5"/>
    <a:srgbClr val="301CF0"/>
    <a:srgbClr val="D9D9D9"/>
    <a:srgbClr val="ECECEC"/>
    <a:srgbClr val="FFFFFF"/>
    <a:srgbClr val="F32734"/>
    <a:srgbClr val="82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06" autoAdjust="0"/>
    <p:restoredTop sz="94660"/>
  </p:normalViewPr>
  <p:slideViewPr>
    <p:cSldViewPr snapToGrid="0">
      <p:cViewPr varScale="1">
        <p:scale>
          <a:sx n="82" d="100"/>
          <a:sy n="82" d="100"/>
        </p:scale>
        <p:origin x="594" y="-24"/>
      </p:cViewPr>
      <p:guideLst>
        <p:guide orient="horz" pos="777"/>
        <p:guide pos="5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42FBE-5C6D-4CCF-B750-349225A8C706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99626-AFDC-42F4-B60B-F199FA6AD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9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B7D37-84F7-4D44-84F2-AE39CD6BDCF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66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6804" y="399288"/>
            <a:ext cx="10958390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28613-A572-4A34-80E2-A5DA1B83705A}" type="datetime1">
              <a:rPr lang="en-US" smtClean="0"/>
              <a:t>02.11.2024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64726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13FB9-92E8-47A9-9209-6DBB1E36A7C0}" type="datetime1">
              <a:rPr lang="en-US" smtClean="0"/>
              <a:t>02.11.2024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31636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6804" y="1601723"/>
            <a:ext cx="3899535" cy="4329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97CD-F09B-4608-94DD-C4DCF334AD25}" type="datetime1">
              <a:rPr lang="en-US" smtClean="0"/>
              <a:t>02.11.2024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89380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147E9-EC10-4312-9F5B-8C79B55240DE}" type="datetime1">
              <a:rPr lang="en-US" smtClean="0"/>
              <a:t>02.11.2024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507843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38DFF-07DF-4504-880C-FE38007FA139}" type="datetime1">
              <a:rPr lang="en-US" smtClean="0"/>
              <a:t>02.11.2024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19463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2473" y="2198115"/>
            <a:ext cx="10887052" cy="1193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3888" y="1980460"/>
            <a:ext cx="11022965" cy="3978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0820A-ACF3-4176-BC87-B7C05D9B2E0E}" type="datetime1">
              <a:rPr lang="en-US" smtClean="0"/>
              <a:t>02.11.2024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38975" y="6153403"/>
            <a:ext cx="261620" cy="208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289532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12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microsoft.com/office/2007/relationships/hdphoto" Target="../media/hdphoto1.wdp"/><Relationship Id="rId9" Type="http://schemas.openxmlformats.org/officeDocument/2006/relationships/image" Target="../media/image8.jpeg"/><Relationship Id="rId1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12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12515" y="4418491"/>
            <a:ext cx="6238967" cy="687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lnSpc>
                <a:spcPct val="111700"/>
              </a:lnSpc>
              <a:spcBef>
                <a:spcPts val="100"/>
              </a:spcBef>
              <a:defRPr/>
            </a:pPr>
            <a:r>
              <a:rPr lang="ru-RU" sz="200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Директор Центра инициатив выпускников</a:t>
            </a:r>
          </a:p>
          <a:p>
            <a:pPr marL="12700" marR="5080" lvl="0">
              <a:lnSpc>
                <a:spcPct val="111700"/>
              </a:lnSpc>
              <a:spcBef>
                <a:spcPts val="100"/>
              </a:spcBef>
              <a:defRPr/>
            </a:pPr>
            <a:r>
              <a:rPr lang="ru-RU" sz="200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Штерн Алексей Георгиевич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170A90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429" y="3756665"/>
            <a:ext cx="2257631" cy="2037305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312515" y="5679171"/>
            <a:ext cx="11516545" cy="831590"/>
          </a:xfrm>
          <a:prstGeom prst="roundRect">
            <a:avLst/>
          </a:prstGeom>
          <a:solidFill>
            <a:srgbClr val="7264F5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052" y="1741541"/>
            <a:ext cx="11879485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МОЛОДЕЖНАЯ ПОЛИТИКА УНИВЕРСИТЕТА</a:t>
            </a:r>
            <a:endParaRPr sz="3600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667167" y="5717629"/>
            <a:ext cx="10899356" cy="602729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2400" kern="0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Презентация лучших практик </a:t>
            </a:r>
            <a:r>
              <a:rPr lang="ru-RU" sz="2400" kern="0" cap="all" dirty="0">
                <a:solidFill>
                  <a:schemeClr val="bg1"/>
                </a:solidFill>
                <a:latin typeface="Franklin Gothic Demi" panose="020B0703020102020204" pitchFamily="34" charset="0"/>
                <a:ea typeface="Verdana" panose="020B0604030504040204" pitchFamily="34" charset="0"/>
              </a:rPr>
              <a:t>ведущего</a:t>
            </a:r>
            <a:r>
              <a:rPr lang="ru-RU" sz="2400" kern="0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университета</a:t>
            </a:r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526939" y="2293125"/>
            <a:ext cx="10814168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cap="sm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университет как часть жизни</a:t>
            </a:r>
            <a:endParaRPr lang="ru-RU" sz="2800" kern="0" cap="sm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54138"/>
            <a:ext cx="3114626" cy="8204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37634"/>
            <a:ext cx="3045472" cy="853447"/>
          </a:xfrm>
          <a:prstGeom prst="rect">
            <a:avLst/>
          </a:prstGeom>
        </p:spPr>
      </p:pic>
      <p:pic>
        <p:nvPicPr>
          <p:cNvPr id="17" name="Рисунок 16" descr="Picture background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36198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E:\ДИСК 31.07.2024\33_ПРИОРИТЕТ 2030\Логотипы\МОН_CMYK_сокращенное название_H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05696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object 3"/>
          <p:cNvSpPr txBox="1">
            <a:spLocks/>
          </p:cNvSpPr>
          <p:nvPr/>
        </p:nvSpPr>
        <p:spPr>
          <a:xfrm>
            <a:off x="752355" y="3373599"/>
            <a:ext cx="10814168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Студенческая солидарность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67900" y="4768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53795" y="49080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2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bject 3"/>
          <p:cNvSpPr txBox="1">
            <a:spLocks/>
          </p:cNvSpPr>
          <p:nvPr/>
        </p:nvSpPr>
        <p:spPr>
          <a:xfrm>
            <a:off x="115747" y="6153403"/>
            <a:ext cx="11879485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cap="all" dirty="0">
                <a:solidFill>
                  <a:srgbClr val="170A90">
                    <a:alpha val="40000"/>
                  </a:srgb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Студенческая солидарность</a:t>
            </a:r>
          </a:p>
        </p:txBody>
      </p:sp>
      <p:sp>
        <p:nvSpPr>
          <p:cNvPr id="16" name="object 3"/>
          <p:cNvSpPr txBox="1">
            <a:spLocks/>
          </p:cNvSpPr>
          <p:nvPr/>
        </p:nvSpPr>
        <p:spPr>
          <a:xfrm>
            <a:off x="1194182" y="2310892"/>
            <a:ext cx="9570273" cy="874598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31813" indent="-519113"/>
            <a:r>
              <a:rPr lang="ru-RU" sz="28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•	взаимопомощь и студенческое сообщество</a:t>
            </a:r>
          </a:p>
          <a:p>
            <a:pPr marL="531813" indent="-519113"/>
            <a:r>
              <a:rPr lang="ru-RU" sz="28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•	</a:t>
            </a:r>
            <a:r>
              <a:rPr lang="ru-RU" sz="2800" kern="0" dirty="0" err="1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менторство</a:t>
            </a:r>
            <a:r>
              <a:rPr lang="ru-RU" sz="28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 наставничество</a:t>
            </a: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1010479" y="1350989"/>
            <a:ext cx="7265420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Содержание</a:t>
            </a:r>
            <a:endParaRPr sz="3600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3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bject 3"/>
          <p:cNvSpPr txBox="1">
            <a:spLocks/>
          </p:cNvSpPr>
          <p:nvPr/>
        </p:nvSpPr>
        <p:spPr>
          <a:xfrm>
            <a:off x="115747" y="6230064"/>
            <a:ext cx="11879485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cap="all" dirty="0">
                <a:solidFill>
                  <a:srgbClr val="170A90">
                    <a:alpha val="40000"/>
                  </a:srgb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Студенческая солидарность</a:t>
            </a:r>
          </a:p>
        </p:txBody>
      </p:sp>
      <p:sp>
        <p:nvSpPr>
          <p:cNvPr id="16" name="object 3"/>
          <p:cNvSpPr txBox="1">
            <a:spLocks/>
          </p:cNvSpPr>
          <p:nvPr/>
        </p:nvSpPr>
        <p:spPr>
          <a:xfrm>
            <a:off x="1194183" y="2621592"/>
            <a:ext cx="9479680" cy="53700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lnSpc>
                <a:spcPts val="4595"/>
              </a:lnSpc>
              <a:spcBef>
                <a:spcPts val="100"/>
              </a:spcBef>
            </a:pPr>
            <a:r>
              <a:rPr lang="ru-RU" sz="28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2" name="Picture 1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627BC014-F067-DE75-0370-91EFE0EDE5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50" y="2016559"/>
            <a:ext cx="5235510" cy="34903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6130A7-8927-6316-24E4-E099044D676F}"/>
              </a:ext>
            </a:extLst>
          </p:cNvPr>
          <p:cNvSpPr txBox="1"/>
          <p:nvPr/>
        </p:nvSpPr>
        <p:spPr>
          <a:xfrm>
            <a:off x="447599" y="1294244"/>
            <a:ext cx="9503373" cy="716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413"/>
              </a:lnSpc>
            </a:pPr>
            <a:r>
              <a:rPr lang="ru-RU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Грантовая программа</a:t>
            </a:r>
            <a:r>
              <a:rPr lang="en-US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2024</a:t>
            </a:r>
            <a:r>
              <a:rPr lang="ru-RU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n-US" sz="3600" b="1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E345A1-F1FD-6C93-901A-8D44A6EF446B}"/>
              </a:ext>
            </a:extLst>
          </p:cNvPr>
          <p:cNvSpPr txBox="1"/>
          <p:nvPr/>
        </p:nvSpPr>
        <p:spPr>
          <a:xfrm>
            <a:off x="613507" y="4837324"/>
            <a:ext cx="3732317" cy="49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33"/>
              </a:lnSpc>
            </a:pPr>
            <a:r>
              <a:rPr lang="en-US" sz="8800" b="1" spc="175" dirty="0">
                <a:solidFill>
                  <a:srgbClr val="170A90"/>
                </a:solidFill>
                <a:latin typeface="Play" panose="020B0000000000000000" pitchFamily="34" charset="0"/>
              </a:rPr>
              <a:t>45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95070C-1FF9-4C8B-C50B-E1E2205545E8}"/>
              </a:ext>
            </a:extLst>
          </p:cNvPr>
          <p:cNvSpPr txBox="1"/>
          <p:nvPr/>
        </p:nvSpPr>
        <p:spPr>
          <a:xfrm>
            <a:off x="7062710" y="5529943"/>
            <a:ext cx="4537885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ru-RU" sz="1600" b="1" spc="11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 помогают талантливым студентам поступить в МФТИ</a:t>
            </a:r>
            <a:endParaRPr lang="en-US" sz="1600" b="1" spc="11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B4A49-7B29-3A9D-9793-BD124A8C1339}"/>
              </a:ext>
            </a:extLst>
          </p:cNvPr>
          <p:cNvSpPr txBox="1"/>
          <p:nvPr/>
        </p:nvSpPr>
        <p:spPr>
          <a:xfrm>
            <a:off x="2660058" y="3023770"/>
            <a:ext cx="26201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600" b="1" spc="116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 получили </a:t>
            </a:r>
            <a:endParaRPr lang="en-US" sz="1600" b="1" spc="116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00"/>
              </a:lnSpc>
            </a:pPr>
            <a:r>
              <a:rPr lang="ru-RU" sz="1600" b="1" spc="116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поддержку выпускников</a:t>
            </a:r>
            <a:endParaRPr lang="en-US" sz="1600" b="1" spc="116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9ED2A7-6CA5-C957-52DB-E1FF98841964}"/>
              </a:ext>
            </a:extLst>
          </p:cNvPr>
          <p:cNvSpPr txBox="1"/>
          <p:nvPr/>
        </p:nvSpPr>
        <p:spPr>
          <a:xfrm>
            <a:off x="447599" y="2463721"/>
            <a:ext cx="341189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spc="175" dirty="0">
                <a:solidFill>
                  <a:srgbClr val="170A90"/>
                </a:solidFill>
                <a:latin typeface="Play" panose="020B0000000000000000" pitchFamily="34" charset="0"/>
              </a:rPr>
              <a:t>10</a:t>
            </a:r>
            <a:r>
              <a:rPr lang="ru-RU" sz="8800" b="1" spc="175" dirty="0">
                <a:solidFill>
                  <a:srgbClr val="170A90"/>
                </a:solidFill>
                <a:latin typeface="Play" panose="020B0000000000000000" pitchFamily="34" charset="0"/>
              </a:rPr>
              <a:t>0</a:t>
            </a:r>
            <a:endParaRPr lang="en-US" sz="8800" b="1" spc="175" dirty="0">
              <a:solidFill>
                <a:srgbClr val="170A90"/>
              </a:solidFill>
              <a:latin typeface="Play" panose="020B00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13FB8C-6140-C2A5-99DF-5AE82494A351}"/>
              </a:ext>
            </a:extLst>
          </p:cNvPr>
          <p:cNvSpPr txBox="1"/>
          <p:nvPr/>
        </p:nvSpPr>
        <p:spPr>
          <a:xfrm>
            <a:off x="2660058" y="4565697"/>
            <a:ext cx="35967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600" b="1" spc="116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рублей пожертвовали выпускники на обучение студентов</a:t>
            </a:r>
            <a:endParaRPr lang="en-US" sz="1600" b="1" spc="116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73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>
          <a:xfrm>
            <a:off x="11338975" y="5843208"/>
            <a:ext cx="261620" cy="208279"/>
          </a:xfrm>
        </p:spPr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4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bject 3"/>
          <p:cNvSpPr txBox="1">
            <a:spLocks/>
          </p:cNvSpPr>
          <p:nvPr/>
        </p:nvSpPr>
        <p:spPr>
          <a:xfrm>
            <a:off x="0" y="5843208"/>
            <a:ext cx="11879485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cap="all" dirty="0">
                <a:solidFill>
                  <a:srgbClr val="170A90">
                    <a:alpha val="40000"/>
                  </a:srgb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Студенческая солидарность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786FC-0BC6-815F-4699-BDCB92419432}"/>
              </a:ext>
            </a:extLst>
          </p:cNvPr>
          <p:cNvSpPr txBox="1">
            <a:spLocks/>
          </p:cNvSpPr>
          <p:nvPr/>
        </p:nvSpPr>
        <p:spPr>
          <a:xfrm>
            <a:off x="454660" y="1524994"/>
            <a:ext cx="9082955" cy="43995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933"/>
              </a:lnSpc>
            </a:pPr>
            <a:r>
              <a:rPr lang="ru-RU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Премия </a:t>
            </a:r>
            <a:r>
              <a:rPr lang="en-US" sz="3600" b="1" cap="all" dirty="0" err="1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Phystech</a:t>
            </a:r>
            <a:r>
              <a:rPr lang="en-US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-Alpha</a:t>
            </a:r>
            <a:endParaRPr lang="ru-RU" sz="3600" b="1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0ADB0F-BF80-1CAD-07E1-7B74B2E721EF}"/>
              </a:ext>
            </a:extLst>
          </p:cNvPr>
          <p:cNvSpPr txBox="1"/>
          <p:nvPr/>
        </p:nvSpPr>
        <p:spPr>
          <a:xfrm>
            <a:off x="480069" y="2826144"/>
            <a:ext cx="3300778" cy="20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</a:pPr>
            <a:r>
              <a:rPr lang="ru-RU" sz="1333" dirty="0">
                <a:latin typeface="Arial" panose="020B0604020202020204" pitchFamily="34" charset="0"/>
                <a:cs typeface="Arial" panose="020B0604020202020204" pitchFamily="34" charset="0"/>
              </a:rPr>
              <a:t>Выпускники и друзья МФТИ дарят ноутбуки самой незащищенной группе физтехов – первокурсникам. Физтех-Союз выступает гарантом премии, проводит сбор и конкурс заявок, а также фандрайзинговую кампанию</a:t>
            </a:r>
            <a:endParaRPr lang="en-US" sz="13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10" lvl="1" indent="-190510">
              <a:lnSpc>
                <a:spcPts val="1733"/>
              </a:lnSpc>
              <a:buFont typeface="Arial" charset="0"/>
              <a:buChar char="•"/>
            </a:pPr>
            <a:endParaRPr lang="ru-RU" sz="1600" b="1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lvl="1">
              <a:lnSpc>
                <a:spcPts val="1733"/>
              </a:lnSpc>
            </a:pPr>
            <a:r>
              <a:rPr lang="ru-RU" sz="1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ИНИЦИАТИВА       ТРАДИЦИЯ</a:t>
            </a:r>
            <a:endParaRPr lang="en-US" sz="1600" b="1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90510" lvl="1" indent="-190510">
              <a:lnSpc>
                <a:spcPts val="1733"/>
              </a:lnSpc>
              <a:buFont typeface="Arial" charset="0"/>
              <a:buChar char="•"/>
            </a:pPr>
            <a:endParaRPr lang="ru-RU" sz="1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F98BEBB-47EC-66B2-A5B1-115B973C2EA6}"/>
              </a:ext>
            </a:extLst>
          </p:cNvPr>
          <p:cNvSpPr/>
          <p:nvPr/>
        </p:nvSpPr>
        <p:spPr>
          <a:xfrm>
            <a:off x="2130458" y="4445031"/>
            <a:ext cx="152400" cy="12069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5" descr="Text&#10;&#10;Description automatically generated">
            <a:extLst>
              <a:ext uri="{FF2B5EF4-FFF2-40B4-BE49-F238E27FC236}">
                <a16:creationId xmlns:a16="http://schemas.microsoft.com/office/drawing/2014/main" id="{35B90AB1-F7D6-80AA-FA0F-5B62E22668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483" y="1288278"/>
            <a:ext cx="4617529" cy="36290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877757-E982-343F-198A-10EBAB2E4E66}"/>
              </a:ext>
            </a:extLst>
          </p:cNvPr>
          <p:cNvSpPr txBox="1"/>
          <p:nvPr/>
        </p:nvSpPr>
        <p:spPr>
          <a:xfrm>
            <a:off x="480069" y="2004563"/>
            <a:ext cx="28568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Bef>
                <a:spcPct val="0"/>
              </a:spcBef>
            </a:pPr>
            <a:r>
              <a:rPr lang="ru-RU" sz="1600" b="1" cap="al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US" sz="1600" b="1" cap="al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5+ </a:t>
            </a:r>
            <a:r>
              <a:rPr lang="ru-RU" sz="1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млн руб. </a:t>
            </a:r>
            <a:br>
              <a:rPr lang="ru-RU" sz="1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US" sz="1600" b="1" cap="al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1000 </a:t>
            </a:r>
            <a:r>
              <a:rPr lang="ru-RU" sz="1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заявок </a:t>
            </a:r>
            <a:br>
              <a:rPr lang="ru-RU" sz="1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US" sz="1600" b="1" cap="al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1600" b="1" cap="al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68 </a:t>
            </a:r>
            <a:r>
              <a:rPr lang="ru-RU" sz="1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ноутбуков</a:t>
            </a:r>
          </a:p>
        </p:txBody>
      </p:sp>
      <p:pic>
        <p:nvPicPr>
          <p:cNvPr id="13" name="Picture 2" descr="https://phystech-union.org/wp-content/cache/thumb/5b/2edafc07944985b_0x800.jpg">
            <a:extLst>
              <a:ext uri="{FF2B5EF4-FFF2-40B4-BE49-F238E27FC236}">
                <a16:creationId xmlns:a16="http://schemas.microsoft.com/office/drawing/2014/main" id="{6A834616-0D22-2AE7-2501-865861D1D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435" y="5115879"/>
            <a:ext cx="243448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group of people holding boxes&#10;&#10;Description automatically generated with medium confidence">
            <a:extLst>
              <a:ext uri="{FF2B5EF4-FFF2-40B4-BE49-F238E27FC236}">
                <a16:creationId xmlns:a16="http://schemas.microsoft.com/office/drawing/2014/main" id="{8DE4CEA8-82FC-2AB8-65F9-2B834FC21F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5" y="5115879"/>
            <a:ext cx="2160001" cy="1440000"/>
          </a:xfrm>
          <a:prstGeom prst="rect">
            <a:avLst/>
          </a:prstGeom>
        </p:spPr>
      </p:pic>
      <p:pic>
        <p:nvPicPr>
          <p:cNvPr id="15" name="Picture 14" descr="A group of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DB00B564-7DD1-480B-B23F-8A45727F51F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629" y="5115879"/>
            <a:ext cx="2165074" cy="1440000"/>
          </a:xfrm>
          <a:prstGeom prst="rect">
            <a:avLst/>
          </a:prstGeom>
        </p:spPr>
      </p:pic>
      <p:pic>
        <p:nvPicPr>
          <p:cNvPr id="19" name="Picture 18" descr="A group of people in a room with a projector screen&#10;&#10;Description automatically generated">
            <a:extLst>
              <a:ext uri="{FF2B5EF4-FFF2-40B4-BE49-F238E27FC236}">
                <a16:creationId xmlns:a16="http://schemas.microsoft.com/office/drawing/2014/main" id="{527B829C-E755-3C4E-456E-358C39159FC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411" y="5115879"/>
            <a:ext cx="2165074" cy="1440000"/>
          </a:xfrm>
          <a:prstGeom prst="rect">
            <a:avLst/>
          </a:prstGeom>
        </p:spPr>
      </p:pic>
      <p:pic>
        <p:nvPicPr>
          <p:cNvPr id="20" name="Picture 19" descr="A group of people holding up signs in a classroom&#10;&#10;Description automatically generated">
            <a:extLst>
              <a:ext uri="{FF2B5EF4-FFF2-40B4-BE49-F238E27FC236}">
                <a16:creationId xmlns:a16="http://schemas.microsoft.com/office/drawing/2014/main" id="{39F047DB-D3C3-FF26-076F-C27508CC1A0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193" y="5115879"/>
            <a:ext cx="2165074" cy="1440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8E893E2-7AC3-07EA-4FD8-151283C2955B}"/>
              </a:ext>
            </a:extLst>
          </p:cNvPr>
          <p:cNvSpPr txBox="1"/>
          <p:nvPr/>
        </p:nvSpPr>
        <p:spPr>
          <a:xfrm>
            <a:off x="1011793" y="4864972"/>
            <a:ext cx="815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2019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F368C0-3012-0CB5-8C89-38854719BFE7}"/>
              </a:ext>
            </a:extLst>
          </p:cNvPr>
          <p:cNvSpPr txBox="1"/>
          <p:nvPr/>
        </p:nvSpPr>
        <p:spPr>
          <a:xfrm>
            <a:off x="3548037" y="4864972"/>
            <a:ext cx="815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377D59-477E-5FD3-F272-EBAB563DBC50}"/>
              </a:ext>
            </a:extLst>
          </p:cNvPr>
          <p:cNvSpPr txBox="1"/>
          <p:nvPr/>
        </p:nvSpPr>
        <p:spPr>
          <a:xfrm>
            <a:off x="6000445" y="4864972"/>
            <a:ext cx="815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075F56-FC86-D7C1-F6BA-7CABADD3390F}"/>
              </a:ext>
            </a:extLst>
          </p:cNvPr>
          <p:cNvSpPr txBox="1"/>
          <p:nvPr/>
        </p:nvSpPr>
        <p:spPr>
          <a:xfrm>
            <a:off x="8332307" y="4864972"/>
            <a:ext cx="815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FE27CB-0540-B1E9-306A-A7E78625C97A}"/>
              </a:ext>
            </a:extLst>
          </p:cNvPr>
          <p:cNvSpPr txBox="1"/>
          <p:nvPr/>
        </p:nvSpPr>
        <p:spPr>
          <a:xfrm>
            <a:off x="10714593" y="4864972"/>
            <a:ext cx="815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2023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52872E-F469-9BB3-BB65-86E8F6977F98}"/>
              </a:ext>
            </a:extLst>
          </p:cNvPr>
          <p:cNvSpPr txBox="1"/>
          <p:nvPr/>
        </p:nvSpPr>
        <p:spPr>
          <a:xfrm>
            <a:off x="149911" y="7574101"/>
            <a:ext cx="41327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Благодарим дарителей!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88EE79-6F5D-6200-0AF2-6B12CB5FA999}"/>
              </a:ext>
            </a:extLst>
          </p:cNvPr>
          <p:cNvSpPr txBox="1"/>
          <p:nvPr/>
        </p:nvSpPr>
        <p:spPr>
          <a:xfrm>
            <a:off x="757793" y="6593351"/>
            <a:ext cx="16062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 млн, 25 ноутов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7C621B-690B-6879-B610-2F5DBB28539E}"/>
              </a:ext>
            </a:extLst>
          </p:cNvPr>
          <p:cNvSpPr txBox="1"/>
          <p:nvPr/>
        </p:nvSpPr>
        <p:spPr>
          <a:xfrm>
            <a:off x="3138677" y="6593351"/>
            <a:ext cx="16062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 .5 млн, 32 ноута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3D31AC-081A-4EE8-3654-7307E0CE838B}"/>
              </a:ext>
            </a:extLst>
          </p:cNvPr>
          <p:cNvSpPr txBox="1"/>
          <p:nvPr/>
        </p:nvSpPr>
        <p:spPr>
          <a:xfrm>
            <a:off x="5418047" y="6541221"/>
            <a:ext cx="1897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2.4 млн, 75  ноутов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8A4110-72B9-2776-4706-46253B26E826}"/>
              </a:ext>
            </a:extLst>
          </p:cNvPr>
          <p:cNvSpPr txBox="1"/>
          <p:nvPr/>
        </p:nvSpPr>
        <p:spPr>
          <a:xfrm>
            <a:off x="7978109" y="6593351"/>
            <a:ext cx="16062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3.5 млн, 72 ноута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D2057E-9DB7-20E1-D9F2-91BC753306BD}"/>
              </a:ext>
            </a:extLst>
          </p:cNvPr>
          <p:cNvSpPr txBox="1"/>
          <p:nvPr/>
        </p:nvSpPr>
        <p:spPr>
          <a:xfrm>
            <a:off x="10358993" y="6593351"/>
            <a:ext cx="16062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 млн, 64 ноутов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6939D1D7-DEF9-FF8B-2BA5-E08A44B8C8CA}"/>
              </a:ext>
            </a:extLst>
          </p:cNvPr>
          <p:cNvSpPr txBox="1">
            <a:spLocks/>
          </p:cNvSpPr>
          <p:nvPr/>
        </p:nvSpPr>
        <p:spPr>
          <a:xfrm>
            <a:off x="2556435" y="2067293"/>
            <a:ext cx="6862284" cy="43995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600"/>
              </a:lnSpc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+100 ноутбуков в 2024 году!</a:t>
            </a:r>
          </a:p>
        </p:txBody>
      </p:sp>
      <p:pic>
        <p:nvPicPr>
          <p:cNvPr id="39" name="Picture 38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3F01313C-CC4B-3F7F-A953-584B7E5163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535" y="2584004"/>
            <a:ext cx="3258678" cy="217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4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5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bject 3"/>
          <p:cNvSpPr txBox="1">
            <a:spLocks/>
          </p:cNvSpPr>
          <p:nvPr/>
        </p:nvSpPr>
        <p:spPr>
          <a:xfrm>
            <a:off x="0" y="6153403"/>
            <a:ext cx="11979797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cap="all" dirty="0">
                <a:solidFill>
                  <a:srgbClr val="170A90">
                    <a:alpha val="40000"/>
                  </a:srgb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Студенческая солидарность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247B3A1-BA72-4C41-10F0-64B2A1298802}"/>
              </a:ext>
            </a:extLst>
          </p:cNvPr>
          <p:cNvSpPr/>
          <p:nvPr/>
        </p:nvSpPr>
        <p:spPr>
          <a:xfrm>
            <a:off x="421050" y="3791147"/>
            <a:ext cx="6975403" cy="18387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en-US" sz="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F9036EBC-2669-F50E-FAFF-4C9B093063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21" y="1515050"/>
            <a:ext cx="2022976" cy="10948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363576-F923-1F83-0B69-682EEF65A410}"/>
              </a:ext>
            </a:extLst>
          </p:cNvPr>
          <p:cNvSpPr txBox="1"/>
          <p:nvPr/>
        </p:nvSpPr>
        <p:spPr>
          <a:xfrm>
            <a:off x="532337" y="3924459"/>
            <a:ext cx="6772903" cy="1570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67" b="1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Что такое?</a:t>
            </a:r>
          </a:p>
          <a:p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Клуб наставничества в карьере, бизнесе, науке для студентов и молодых выпускников. </a:t>
            </a:r>
          </a:p>
          <a:p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Работает 8 лет</a:t>
            </a:r>
            <a:endParaRPr lang="en-US" sz="1067" dirty="0">
              <a:solidFill>
                <a:srgbClr val="07173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endParaRPr lang="en-US" sz="1067" dirty="0">
              <a:solidFill>
                <a:srgbClr val="07173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ru-RU" sz="1067" b="1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Цель клуба </a:t>
            </a:r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— создание среды возможностей, в рамках которой менторы, профессионалы в своей области, помогают в развитии, повышении компетенций и расширении кругозора через передачу собственного опыта и знаний студентам,выпускникам МФТИ , участникам акселерационных и других программ, проводимых в МФТИ</a:t>
            </a:r>
          </a:p>
          <a:p>
            <a:endParaRPr lang="ru-RU" sz="1067" dirty="0">
              <a:solidFill>
                <a:srgbClr val="07173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08C0CCC1-BEF6-D8E8-E18B-775B040AFF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955" y="3928982"/>
            <a:ext cx="999115" cy="626125"/>
          </a:xfrm>
          <a:prstGeom prst="rect">
            <a:avLst/>
          </a:prstGeom>
        </p:spPr>
      </p:pic>
      <p:pic>
        <p:nvPicPr>
          <p:cNvPr id="14" name="Picture 13" descr="Schematic&#10;&#10;Description automatically generated">
            <a:extLst>
              <a:ext uri="{FF2B5EF4-FFF2-40B4-BE49-F238E27FC236}">
                <a16:creationId xmlns:a16="http://schemas.microsoft.com/office/drawing/2014/main" id="{6EF9DB8C-7BBB-9C2D-99A9-8DD0840D128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73" y="2377515"/>
            <a:ext cx="450741" cy="1356633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223D3A04-2712-973A-72BA-4BF6C77AA0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954" y="2392840"/>
            <a:ext cx="659593" cy="1291703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28B925E7-9C62-7495-D01A-C9AEDD7D024E}"/>
              </a:ext>
            </a:extLst>
          </p:cNvPr>
          <p:cNvSpPr txBox="1"/>
          <p:nvPr/>
        </p:nvSpPr>
        <p:spPr>
          <a:xfrm>
            <a:off x="2548588" y="1742735"/>
            <a:ext cx="7960199" cy="384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ru-RU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Клуб менторов Физтех-Союза</a:t>
            </a:r>
            <a:endParaRPr lang="en-US" sz="3600" b="1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19BB8B8-3564-F6A2-B946-D9D360D9C681}"/>
              </a:ext>
            </a:extLst>
          </p:cNvPr>
          <p:cNvSpPr txBox="1"/>
          <p:nvPr/>
        </p:nvSpPr>
        <p:spPr>
          <a:xfrm>
            <a:off x="4466815" y="2933836"/>
            <a:ext cx="1549801" cy="452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ru-RU" sz="3600" b="1" spc="14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ru-RU" sz="4445" b="1" spc="140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67"/>
              </a:lnSpc>
            </a:pPr>
            <a:r>
              <a:rPr lang="ru-RU" sz="889" b="1" spc="14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менторов</a:t>
            </a:r>
            <a:endParaRPr lang="en-US" sz="889" b="1" spc="140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D3C9EBEB-7E73-5BF6-914B-C4A7C5054BC1}"/>
              </a:ext>
            </a:extLst>
          </p:cNvPr>
          <p:cNvSpPr txBox="1"/>
          <p:nvPr/>
        </p:nvSpPr>
        <p:spPr>
          <a:xfrm>
            <a:off x="6221184" y="2950977"/>
            <a:ext cx="1265765" cy="452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ru-RU" sz="3600" b="1" spc="14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lang="ru-RU" sz="889" b="1" spc="14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менти</a:t>
            </a:r>
            <a:endParaRPr lang="en-US" sz="889" b="1" spc="140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15785E5E-8FED-886E-6123-CD714A907A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63" y="2897549"/>
            <a:ext cx="4140425" cy="27602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D2C8B-8096-0E7B-1736-0407BBDE1FD4}"/>
              </a:ext>
            </a:extLst>
          </p:cNvPr>
          <p:cNvSpPr txBox="1"/>
          <p:nvPr/>
        </p:nvSpPr>
        <p:spPr>
          <a:xfrm>
            <a:off x="447192" y="2634950"/>
            <a:ext cx="2461623" cy="1077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 dirty="0" err="1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Мероприятия</a:t>
            </a:r>
            <a:r>
              <a:rPr lang="en-US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:</a:t>
            </a:r>
            <a:endParaRPr lang="ru-RU" sz="1067" dirty="0">
              <a:solidFill>
                <a:srgbClr val="07173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Лекции выпускников </a:t>
            </a:r>
          </a:p>
          <a:p>
            <a:pPr marL="228600" indent="-228600">
              <a:buAutoNum type="arabicPeriod"/>
            </a:pPr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Карьерные встречи </a:t>
            </a:r>
          </a:p>
          <a:p>
            <a:pPr marL="228600" indent="-228600">
              <a:buAutoNum type="arabicPeriod"/>
            </a:pPr>
            <a:r>
              <a:rPr lang="en-US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HR-day </a:t>
            </a:r>
          </a:p>
          <a:p>
            <a:pPr marL="228600" indent="-228600">
              <a:buAutoNum type="arabicPeriod"/>
            </a:pPr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Курсы: маркетинг, переговоры</a:t>
            </a:r>
          </a:p>
          <a:p>
            <a:pPr marL="228600" indent="-228600">
              <a:buAutoNum type="arabicPeriod"/>
            </a:pPr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Клуб коучинга внутри клуба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0F5EEA8-13D5-DB7A-721D-69CF8D710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76" y="5434301"/>
            <a:ext cx="703086" cy="7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B3D21C6-2F1E-1209-1B9E-1EC0C91EFBE8}"/>
              </a:ext>
            </a:extLst>
          </p:cNvPr>
          <p:cNvSpPr txBox="1"/>
          <p:nvPr/>
        </p:nvSpPr>
        <p:spPr>
          <a:xfrm>
            <a:off x="5324342" y="5723916"/>
            <a:ext cx="4561456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Новый лидер в 2024:</a:t>
            </a:r>
            <a:b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ru-RU" sz="1067" dirty="0">
                <a:solidFill>
                  <a:srgbClr val="07173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Антон Кожемяченко</a:t>
            </a:r>
          </a:p>
        </p:txBody>
      </p:sp>
    </p:spTree>
    <p:extLst>
      <p:ext uri="{BB962C8B-B14F-4D97-AF65-F5344CB8AC3E}">
        <p14:creationId xmlns:p14="http://schemas.microsoft.com/office/powerpoint/2010/main" val="3920936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9158</TotalTime>
  <Words>257</Words>
  <Application>Microsoft Office PowerPoint</Application>
  <PresentationFormat>Widescreen</PresentationFormat>
  <Paragraphs>61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Franklin Gothic Demi</vt:lpstr>
      <vt:lpstr>Play</vt:lpstr>
      <vt:lpstr>Tahoma</vt:lpstr>
      <vt:lpstr>Verdana</vt:lpstr>
      <vt:lpstr>Office Theme</vt:lpstr>
      <vt:lpstr>МОЛОДЕЖНАЯ ПОЛИТИКА УНИВЕРСИТЕТА</vt:lpstr>
      <vt:lpstr>Содержание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результатах реализации Программы развития  МФТИ в 2023 г.</dc:title>
  <dc:creator>Батталова Алина Фаритовна</dc:creator>
  <cp:lastModifiedBy>Вероника Якубович</cp:lastModifiedBy>
  <cp:revision>448</cp:revision>
  <cp:lastPrinted>2023-11-23T08:23:14Z</cp:lastPrinted>
  <dcterms:created xsi:type="dcterms:W3CDTF">2023-10-23T09:56:15Z</dcterms:created>
  <dcterms:modified xsi:type="dcterms:W3CDTF">2024-11-02T14:03:25Z</dcterms:modified>
</cp:coreProperties>
</file>