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9"/>
  </p:notesMasterIdLst>
  <p:sldIdLst>
    <p:sldId id="256" r:id="rId2"/>
    <p:sldId id="375" r:id="rId3"/>
    <p:sldId id="378" r:id="rId4"/>
    <p:sldId id="382" r:id="rId5"/>
    <p:sldId id="381" r:id="rId6"/>
    <p:sldId id="380" r:id="rId7"/>
    <p:sldId id="383" r:id="rId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2" pos="50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гений Владимирович Иоголевич" initials="ЕИ" lastIdx="1" clrIdx="0">
    <p:extLst>
      <p:ext uri="{19B8F6BF-5375-455C-9EA6-DF929625EA0E}">
        <p15:presenceInfo xmlns:p15="http://schemas.microsoft.com/office/powerpoint/2012/main" userId="d8adcef0452c36a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A90"/>
    <a:srgbClr val="7264F5"/>
    <a:srgbClr val="1F0DC5"/>
    <a:srgbClr val="301CF0"/>
    <a:srgbClr val="D9D9D9"/>
    <a:srgbClr val="ECECEC"/>
    <a:srgbClr val="FFFFFF"/>
    <a:srgbClr val="F32734"/>
    <a:srgbClr val="82A2C8"/>
    <a:srgbClr val="9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06" autoAdjust="0"/>
    <p:restoredTop sz="94660"/>
  </p:normalViewPr>
  <p:slideViewPr>
    <p:cSldViewPr snapToGrid="0">
      <p:cViewPr>
        <p:scale>
          <a:sx n="40" d="100"/>
          <a:sy n="40" d="100"/>
        </p:scale>
        <p:origin x="2214" y="948"/>
      </p:cViewPr>
      <p:guideLst>
        <p:guide orient="horz" pos="777"/>
        <p:guide pos="50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42FBE-5C6D-4CCF-B750-349225A8C706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99626-AFDC-42F4-B60B-F199FA6AD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9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B7D37-84F7-4D44-84F2-AE39CD6BDCF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66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6804" y="399288"/>
            <a:ext cx="10958390" cy="46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28613-A572-4A34-80E2-A5DA1B83705A}" type="datetime1">
              <a:rPr lang="en-US" smtClean="0"/>
              <a:t>02.11.2024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64726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13FB9-92E8-47A9-9209-6DBB1E36A7C0}" type="datetime1">
              <a:rPr lang="en-US" smtClean="0"/>
              <a:t>02.11.2024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31636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6804" y="1601723"/>
            <a:ext cx="3899535" cy="4329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97CD-F09B-4608-94DD-C4DCF334AD25}" type="datetime1">
              <a:rPr lang="en-US" smtClean="0"/>
              <a:t>02.11.2024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89380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147E9-EC10-4312-9F5B-8C79B55240DE}" type="datetime1">
              <a:rPr lang="en-US" smtClean="0"/>
              <a:t>02.11.2024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507843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38DFF-07DF-4504-880C-FE38007FA139}" type="datetime1">
              <a:rPr lang="en-US" smtClean="0"/>
              <a:t>02.11.2024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19463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2473" y="2198115"/>
            <a:ext cx="10887052" cy="1193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3888" y="1980460"/>
            <a:ext cx="11022965" cy="3978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0820A-ACF3-4176-BC87-B7C05D9B2E0E}" type="datetime1">
              <a:rPr lang="en-US" smtClean="0"/>
              <a:t>02.11.2024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38975" y="6153403"/>
            <a:ext cx="261620" cy="208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F7F7F"/>
                </a:solidFill>
                <a:latin typeface="Tahoma"/>
                <a:cs typeface="Tahoma"/>
              </a:defRPr>
            </a:lvl1pPr>
          </a:lstStyle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289532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12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emf"/><Relationship Id="rId4" Type="http://schemas.microsoft.com/office/2007/relationships/hdphoto" Target="../media/hdphoto1.wdp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jp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12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5.emf"/><Relationship Id="rId5" Type="http://schemas.openxmlformats.org/officeDocument/2006/relationships/image" Target="../media/image4.png"/><Relationship Id="rId10" Type="http://schemas.openxmlformats.org/officeDocument/2006/relationships/image" Target="../media/image14.emf"/><Relationship Id="rId4" Type="http://schemas.microsoft.com/office/2007/relationships/hdphoto" Target="../media/hdphoto1.wdp"/><Relationship Id="rId9" Type="http://schemas.openxmlformats.org/officeDocument/2006/relationships/image" Target="../media/image13.emf"/><Relationship Id="rId1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jp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2.png"/><Relationship Id="rId16" Type="http://schemas.openxmlformats.org/officeDocument/2006/relationships/image" Target="../media/image27.png"/><Relationship Id="rId20" Type="http://schemas.openxmlformats.org/officeDocument/2006/relationships/image" Target="../media/image31.gif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jpeg"/><Relationship Id="rId4" Type="http://schemas.microsoft.com/office/2007/relationships/hdphoto" Target="../media/hdphoto1.wdp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12515" y="4545153"/>
            <a:ext cx="8900933" cy="7150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lnSpc>
                <a:spcPct val="111700"/>
              </a:lnSpc>
              <a:spcBef>
                <a:spcPts val="100"/>
              </a:spcBef>
              <a:defRPr/>
            </a:pPr>
            <a:r>
              <a:rPr lang="ru-RU" sz="200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Директор Центра инициатив выпускников</a:t>
            </a:r>
          </a:p>
          <a:p>
            <a:pPr marL="12700" marR="5080" lvl="0">
              <a:lnSpc>
                <a:spcPct val="111700"/>
              </a:lnSpc>
              <a:spcBef>
                <a:spcPts val="100"/>
              </a:spcBef>
              <a:defRPr/>
            </a:pPr>
            <a:r>
              <a:rPr lang="ru-RU" sz="200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Штерн Алексей Георгиевич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170A90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429" y="3756665"/>
            <a:ext cx="2257631" cy="2037305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312515" y="5679171"/>
            <a:ext cx="11516545" cy="831590"/>
          </a:xfrm>
          <a:prstGeom prst="roundRect">
            <a:avLst/>
          </a:prstGeom>
          <a:solidFill>
            <a:srgbClr val="7264F5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696" y="1377470"/>
            <a:ext cx="11879485" cy="1150251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СООБЩЕСТВО ВЫПУСКНИКОВ </a:t>
            </a:r>
            <a:b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 УПРАВЛЕНИЕ</a:t>
            </a:r>
          </a:p>
        </p:txBody>
      </p:sp>
      <p:sp>
        <p:nvSpPr>
          <p:cNvPr id="13" name="object 3"/>
          <p:cNvSpPr txBox="1">
            <a:spLocks/>
          </p:cNvSpPr>
          <p:nvPr/>
        </p:nvSpPr>
        <p:spPr>
          <a:xfrm>
            <a:off x="667167" y="5717629"/>
            <a:ext cx="10899356" cy="602729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2400" kern="0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Презентация лучших практик </a:t>
            </a:r>
            <a:r>
              <a:rPr lang="ru-RU" sz="2400" kern="0" cap="all" dirty="0">
                <a:solidFill>
                  <a:schemeClr val="bg1"/>
                </a:solidFill>
                <a:latin typeface="Franklin Gothic Demi" panose="020B0703020102020204" pitchFamily="34" charset="0"/>
                <a:ea typeface="Verdana" panose="020B0604030504040204" pitchFamily="34" charset="0"/>
              </a:rPr>
              <a:t>ведущего</a:t>
            </a:r>
            <a:r>
              <a:rPr lang="ru-RU" sz="2400" kern="0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университета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54138"/>
            <a:ext cx="3114626" cy="8204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37634"/>
            <a:ext cx="3045472" cy="853447"/>
          </a:xfrm>
          <a:prstGeom prst="rect">
            <a:avLst/>
          </a:prstGeom>
        </p:spPr>
      </p:pic>
      <p:pic>
        <p:nvPicPr>
          <p:cNvPr id="17" name="Рисунок 16" descr="Picture background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36198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E:\ДИСК 31.07.2024\33_ПРИОРИТЕТ 2030\Логотипы\МОН_CMYK_сокращенное название_H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05696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object 3"/>
          <p:cNvSpPr txBox="1">
            <a:spLocks/>
          </p:cNvSpPr>
          <p:nvPr/>
        </p:nvSpPr>
        <p:spPr>
          <a:xfrm>
            <a:off x="663703" y="3171752"/>
            <a:ext cx="10814168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lnSpc>
                <a:spcPts val="4595"/>
              </a:lnSpc>
              <a:spcBef>
                <a:spcPts val="100"/>
              </a:spcBef>
            </a:pPr>
            <a:r>
              <a:rPr lang="ru-RU" sz="36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Физтех-Союз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67900" y="47683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53795" y="49080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87154" y="452544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2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bject 3"/>
          <p:cNvSpPr txBox="1">
            <a:spLocks/>
          </p:cNvSpPr>
          <p:nvPr/>
        </p:nvSpPr>
        <p:spPr>
          <a:xfrm>
            <a:off x="1194182" y="2310892"/>
            <a:ext cx="9570273" cy="2228815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31813" indent="-519113"/>
            <a:r>
              <a:rPr lang="ru-RU" sz="24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•	помощь в реализации проектов выпускников для Физтеха</a:t>
            </a:r>
          </a:p>
          <a:p>
            <a:pPr marL="531813" indent="-519113"/>
            <a:r>
              <a:rPr lang="ru-RU" sz="24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•	возможности для выпускников: новости о мероприятиях для выпускников; расширение круга деловых контактов; организация собственных мероприятий на площадках университета</a:t>
            </a:r>
          </a:p>
          <a:p>
            <a:pPr marL="531813" indent="-519113"/>
            <a:endParaRPr lang="ru-RU" sz="2400" kern="0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3"/>
          <p:cNvSpPr txBox="1">
            <a:spLocks noGrp="1"/>
          </p:cNvSpPr>
          <p:nvPr>
            <p:ph type="title"/>
          </p:nvPr>
        </p:nvSpPr>
        <p:spPr>
          <a:xfrm>
            <a:off x="1010479" y="1350989"/>
            <a:ext cx="7265420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4595"/>
              </a:lnSpc>
              <a:spcBef>
                <a:spcPts val="100"/>
              </a:spcBef>
            </a:pP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Содержание</a:t>
            </a:r>
            <a:endParaRPr sz="3600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3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bject 3"/>
          <p:cNvSpPr txBox="1">
            <a:spLocks/>
          </p:cNvSpPr>
          <p:nvPr/>
        </p:nvSpPr>
        <p:spPr>
          <a:xfrm>
            <a:off x="-442419" y="304768"/>
            <a:ext cx="9479680" cy="53700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lnSpc>
                <a:spcPts val="4595"/>
              </a:lnSpc>
              <a:spcBef>
                <a:spcPts val="100"/>
              </a:spcBef>
            </a:pPr>
            <a:r>
              <a:rPr lang="ru-RU" sz="28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•	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D5E004-603A-36A0-C3EE-60C9CB2CD541}"/>
              </a:ext>
            </a:extLst>
          </p:cNvPr>
          <p:cNvSpPr txBox="1"/>
          <p:nvPr/>
        </p:nvSpPr>
        <p:spPr>
          <a:xfrm>
            <a:off x="7000407" y="1802317"/>
            <a:ext cx="5229233" cy="3761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100 000 </a:t>
            </a: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</a:t>
            </a: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 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en-US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 + экспертов в страны СНГ</a:t>
            </a:r>
            <a:b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850</a:t>
            </a: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очных площадок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опорных площадок 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в Технопарке Физтех-лицея </a:t>
            </a:r>
            <a:b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ru-RU" sz="1600" b="1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2500 </a:t>
            </a: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получили право учиться в ЗФТШ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Смена для активных учителей в МФТИ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ТОП100 ФПГ за 2022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Символ побывал в космосе</a:t>
            </a: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r>
              <a:rPr lang="ru-RU" sz="1600" dirty="0">
                <a:solidFill>
                  <a:srgbClr val="170A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– в ТОП100 премии РСВ</a:t>
            </a:r>
            <a:endParaRPr lang="en-US" sz="1600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400"/>
              </a:lnSpc>
              <a:buFont typeface="Arial" charset="0"/>
              <a:buChar char="•"/>
            </a:pPr>
            <a:endParaRPr lang="ru-RU" sz="1600" dirty="0">
              <a:solidFill>
                <a:srgbClr val="170A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oup of people in uniform holding cell phones&#10;&#10;Description automatically generated">
            <a:extLst>
              <a:ext uri="{FF2B5EF4-FFF2-40B4-BE49-F238E27FC236}">
                <a16:creationId xmlns:a16="http://schemas.microsoft.com/office/drawing/2014/main" id="{0AF63A25-A9A7-EE88-074A-0D75B97EFE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718" y="2972804"/>
            <a:ext cx="1440000" cy="1080000"/>
          </a:xfrm>
          <a:prstGeom prst="rect">
            <a:avLst/>
          </a:prstGeom>
        </p:spPr>
      </p:pic>
      <p:pic>
        <p:nvPicPr>
          <p:cNvPr id="11" name="Picture 10" descr="A group of people posing for a picture&#10;&#10;Description automatically generated">
            <a:extLst>
              <a:ext uri="{FF2B5EF4-FFF2-40B4-BE49-F238E27FC236}">
                <a16:creationId xmlns:a16="http://schemas.microsoft.com/office/drawing/2014/main" id="{F0FFD276-E6F1-AF10-F778-FBE9AEC949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47" y="1765542"/>
            <a:ext cx="1440000" cy="1080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EA9803E-CC6A-33FE-040D-6FE4188295A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5287"/>
          <a:stretch/>
        </p:blipFill>
        <p:spPr>
          <a:xfrm>
            <a:off x="107095" y="1488575"/>
            <a:ext cx="4674547" cy="135085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05C1DD0-BB22-B7E4-FA43-71FE1821F16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5611" b="16871"/>
          <a:stretch/>
        </p:blipFill>
        <p:spPr>
          <a:xfrm>
            <a:off x="591405" y="5568669"/>
            <a:ext cx="10848890" cy="688873"/>
          </a:xfrm>
          <a:prstGeom prst="rect">
            <a:avLst/>
          </a:prstGeom>
        </p:spPr>
      </p:pic>
      <p:pic>
        <p:nvPicPr>
          <p:cNvPr id="40" name="Picture 39" descr="A group of men standing in front of a machine&#10;&#10;Description automatically generated">
            <a:extLst>
              <a:ext uri="{FF2B5EF4-FFF2-40B4-BE49-F238E27FC236}">
                <a16:creationId xmlns:a16="http://schemas.microsoft.com/office/drawing/2014/main" id="{4D455636-620A-8B86-8EFB-2FCFD998CA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02" y="2929971"/>
            <a:ext cx="3861199" cy="2159866"/>
          </a:xfrm>
          <a:prstGeom prst="rect">
            <a:avLst/>
          </a:prstGeom>
        </p:spPr>
      </p:pic>
      <p:pic>
        <p:nvPicPr>
          <p:cNvPr id="42" name="Picture 41" descr="A person in a white coat with a fire in her mouth&#10;&#10;Description automatically generated">
            <a:extLst>
              <a:ext uri="{FF2B5EF4-FFF2-40B4-BE49-F238E27FC236}">
                <a16:creationId xmlns:a16="http://schemas.microsoft.com/office/drawing/2014/main" id="{6F3FADF4-135F-A6BC-BADB-A670775078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51" y="4180066"/>
            <a:ext cx="1440001" cy="9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3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4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bject 3"/>
          <p:cNvSpPr txBox="1">
            <a:spLocks/>
          </p:cNvSpPr>
          <p:nvPr/>
        </p:nvSpPr>
        <p:spPr>
          <a:xfrm>
            <a:off x="-2576294" y="-626934"/>
            <a:ext cx="9479680" cy="53700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lnSpc>
                <a:spcPts val="4595"/>
              </a:lnSpc>
              <a:spcBef>
                <a:spcPts val="100"/>
              </a:spcBef>
            </a:pPr>
            <a:r>
              <a:rPr lang="ru-RU" sz="28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•	</a:t>
            </a:r>
          </a:p>
        </p:txBody>
      </p:sp>
      <p:sp>
        <p:nvSpPr>
          <p:cNvPr id="21" name="object 3"/>
          <p:cNvSpPr txBox="1">
            <a:spLocks noGrp="1"/>
          </p:cNvSpPr>
          <p:nvPr>
            <p:ph type="title"/>
          </p:nvPr>
        </p:nvSpPr>
        <p:spPr>
          <a:xfrm>
            <a:off x="-362034" y="-2324137"/>
            <a:ext cx="7265420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4595"/>
              </a:lnSpc>
              <a:spcBef>
                <a:spcPts val="100"/>
              </a:spcBef>
            </a:pP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____</a:t>
            </a:r>
            <a:endParaRPr sz="3600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C4D47A-3EA6-83E9-8215-DAE8F00263F4}"/>
              </a:ext>
            </a:extLst>
          </p:cNvPr>
          <p:cNvSpPr txBox="1"/>
          <p:nvPr/>
        </p:nvSpPr>
        <p:spPr>
          <a:xfrm>
            <a:off x="460074" y="1415051"/>
            <a:ext cx="121891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ДФ</a:t>
            </a:r>
            <a:r>
              <a:rPr lang="en-US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+</a:t>
            </a:r>
            <a:r>
              <a:rPr lang="en-US" sz="3600" b="1" cap="all" dirty="0" err="1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Festtech</a:t>
            </a:r>
            <a:br>
              <a:rPr lang="en-US" sz="4800" b="0" i="0" u="none" strike="noStrike" baseline="0" dirty="0">
                <a:solidFill>
                  <a:srgbClr val="000000"/>
                </a:solidFill>
                <a:latin typeface="Bebas Neue Bold" panose="020B0606020202050201" pitchFamily="34" charset="-52"/>
              </a:rPr>
            </a:b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Play" panose="020B0000000000000000" pitchFamily="34" charset="0"/>
            </a:endParaRPr>
          </a:p>
        </p:txBody>
      </p:sp>
      <p:sp>
        <p:nvSpPr>
          <p:cNvPr id="3" name="Google Shape;145;p2">
            <a:extLst>
              <a:ext uri="{FF2B5EF4-FFF2-40B4-BE49-F238E27FC236}">
                <a16:creationId xmlns:a16="http://schemas.microsoft.com/office/drawing/2014/main" id="{558874FA-98EE-00F3-2FCF-2D1BF9049EDD}"/>
              </a:ext>
            </a:extLst>
          </p:cNvPr>
          <p:cNvSpPr txBox="1"/>
          <p:nvPr/>
        </p:nvSpPr>
        <p:spPr>
          <a:xfrm>
            <a:off x="1227279" y="3568236"/>
            <a:ext cx="5790889" cy="437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80000"/>
              </a:lnSpc>
              <a:buClr>
                <a:srgbClr val="4735FF"/>
              </a:buClr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участников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45;p2">
            <a:extLst>
              <a:ext uri="{FF2B5EF4-FFF2-40B4-BE49-F238E27FC236}">
                <a16:creationId xmlns:a16="http://schemas.microsoft.com/office/drawing/2014/main" id="{EC921EBC-C6E4-B354-54D7-96CE81DE4345}"/>
              </a:ext>
            </a:extLst>
          </p:cNvPr>
          <p:cNvSpPr txBox="1"/>
          <p:nvPr/>
        </p:nvSpPr>
        <p:spPr>
          <a:xfrm>
            <a:off x="1227279" y="4361053"/>
            <a:ext cx="322878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охват в медиа 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СМИ более 1.2 млн просмотров видеозаписей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Google Shape;145;p2">
            <a:extLst>
              <a:ext uri="{FF2B5EF4-FFF2-40B4-BE49-F238E27FC236}">
                <a16:creationId xmlns:a16="http://schemas.microsoft.com/office/drawing/2014/main" id="{FBCEEB8E-DA82-2E03-5A65-C74AB26D6A54}"/>
              </a:ext>
            </a:extLst>
          </p:cNvPr>
          <p:cNvSpPr txBox="1"/>
          <p:nvPr/>
        </p:nvSpPr>
        <p:spPr>
          <a:xfrm>
            <a:off x="1235385" y="5199352"/>
            <a:ext cx="579088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мероприятий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145;p2">
            <a:extLst>
              <a:ext uri="{FF2B5EF4-FFF2-40B4-BE49-F238E27FC236}">
                <a16:creationId xmlns:a16="http://schemas.microsoft.com/office/drawing/2014/main" id="{97EA8709-5F73-390A-8F53-5C754A480CEF}"/>
              </a:ext>
            </a:extLst>
          </p:cNvPr>
          <p:cNvSpPr txBox="1"/>
          <p:nvPr/>
        </p:nvSpPr>
        <p:spPr>
          <a:xfrm>
            <a:off x="1252540" y="5939565"/>
            <a:ext cx="579088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спикеров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45">
            <a:extLst>
              <a:ext uri="{FF2B5EF4-FFF2-40B4-BE49-F238E27FC236}">
                <a16:creationId xmlns:a16="http://schemas.microsoft.com/office/drawing/2014/main" id="{E42AED4D-8E1F-840C-F126-AB7EE851D65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589799" y="5240490"/>
            <a:ext cx="406876" cy="422425"/>
          </a:xfrm>
          <a:prstGeom prst="rect">
            <a:avLst/>
          </a:prstGeom>
        </p:spPr>
      </p:pic>
      <p:pic>
        <p:nvPicPr>
          <p:cNvPr id="14" name="Рисунок 46">
            <a:extLst>
              <a:ext uri="{FF2B5EF4-FFF2-40B4-BE49-F238E27FC236}">
                <a16:creationId xmlns:a16="http://schemas.microsoft.com/office/drawing/2014/main" id="{7995F9C6-DB86-3444-70A4-70B409065DA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1610" y="4335383"/>
            <a:ext cx="565909" cy="568879"/>
          </a:xfrm>
          <a:prstGeom prst="rect">
            <a:avLst/>
          </a:prstGeom>
        </p:spPr>
      </p:pic>
      <p:pic>
        <p:nvPicPr>
          <p:cNvPr id="15" name="Рисунок 47">
            <a:extLst>
              <a:ext uri="{FF2B5EF4-FFF2-40B4-BE49-F238E27FC236}">
                <a16:creationId xmlns:a16="http://schemas.microsoft.com/office/drawing/2014/main" id="{F2DFD6E9-54F6-210B-234A-099FF728497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571609" y="3477622"/>
            <a:ext cx="468975" cy="532990"/>
          </a:xfrm>
          <a:prstGeom prst="rect">
            <a:avLst/>
          </a:prstGeom>
        </p:spPr>
      </p:pic>
      <p:pic>
        <p:nvPicPr>
          <p:cNvPr id="17" name="Рисунок 48">
            <a:extLst>
              <a:ext uri="{FF2B5EF4-FFF2-40B4-BE49-F238E27FC236}">
                <a16:creationId xmlns:a16="http://schemas.microsoft.com/office/drawing/2014/main" id="{0A04264D-CCD2-F209-5FA5-9D245211F961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1210" y="6059800"/>
            <a:ext cx="486045" cy="422427"/>
          </a:xfrm>
          <a:prstGeom prst="rect">
            <a:avLst/>
          </a:prstGeom>
        </p:spPr>
      </p:pic>
      <p:sp>
        <p:nvSpPr>
          <p:cNvPr id="20" name="Google Shape;145;p2">
            <a:extLst>
              <a:ext uri="{FF2B5EF4-FFF2-40B4-BE49-F238E27FC236}">
                <a16:creationId xmlns:a16="http://schemas.microsoft.com/office/drawing/2014/main" id="{D6E6F6E0-FBC0-7DC2-C578-22FDD59654A9}"/>
              </a:ext>
            </a:extLst>
          </p:cNvPr>
          <p:cNvSpPr txBox="1"/>
          <p:nvPr/>
        </p:nvSpPr>
        <p:spPr>
          <a:xfrm>
            <a:off x="460074" y="2292569"/>
            <a:ext cx="3413983" cy="78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735FF"/>
              </a:buClr>
            </a:pPr>
            <a:r>
              <a:rPr lang="ru-RU" sz="2800" b="1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Дни Физтеха  </a:t>
            </a:r>
            <a:endParaRPr lang="en-US" sz="2800" b="1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R="0"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735FF"/>
              </a:buClr>
            </a:pPr>
            <a:r>
              <a:rPr lang="ru-RU" sz="2800" b="1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кампус</a:t>
            </a:r>
            <a:r>
              <a:rPr lang="en-US" sz="2800" b="1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МФТИ</a:t>
            </a:r>
            <a:endParaRPr sz="2800" b="1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Google Shape;145;p2">
            <a:extLst>
              <a:ext uri="{FF2B5EF4-FFF2-40B4-BE49-F238E27FC236}">
                <a16:creationId xmlns:a16="http://schemas.microsoft.com/office/drawing/2014/main" id="{68365AF1-4BF8-D1F1-181F-A812ED91EC1F}"/>
              </a:ext>
            </a:extLst>
          </p:cNvPr>
          <p:cNvSpPr txBox="1"/>
          <p:nvPr/>
        </p:nvSpPr>
        <p:spPr>
          <a:xfrm>
            <a:off x="5177859" y="2392241"/>
            <a:ext cx="5572114" cy="78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735FF"/>
              </a:buClr>
            </a:pPr>
            <a:r>
              <a:rPr lang="en-US" sz="2800" b="1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FestTech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R="0"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735FF"/>
              </a:buClr>
            </a:pPr>
            <a:r>
              <a:rPr lang="ru-RU" sz="2800" b="1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дизайн-завод</a:t>
            </a:r>
            <a:r>
              <a:rPr lang="en-US" sz="2800" b="1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endParaRPr sz="2800" b="1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24" name="Picture 23" descr="A group of people standing outside&#10;&#10;Description automatically generated">
            <a:extLst>
              <a:ext uri="{FF2B5EF4-FFF2-40B4-BE49-F238E27FC236}">
                <a16:creationId xmlns:a16="http://schemas.microsoft.com/office/drawing/2014/main" id="{B824F71E-68B0-795C-A846-C925183C5D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249" y="2142199"/>
            <a:ext cx="2727868" cy="1819999"/>
          </a:xfrm>
          <a:prstGeom prst="rect">
            <a:avLst/>
          </a:prstGeom>
        </p:spPr>
      </p:pic>
      <p:pic>
        <p:nvPicPr>
          <p:cNvPr id="25" name="Picture 24" descr="A group of people sitting on bean bags&#10;&#10;Description automatically generated">
            <a:extLst>
              <a:ext uri="{FF2B5EF4-FFF2-40B4-BE49-F238E27FC236}">
                <a16:creationId xmlns:a16="http://schemas.microsoft.com/office/drawing/2014/main" id="{BE9EC8A7-97F8-1597-3299-E83DBD762F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566" y="4099516"/>
            <a:ext cx="2757919" cy="1840049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8FDE0C8-FD11-BA8C-5049-109734D4F0BF}"/>
              </a:ext>
            </a:extLst>
          </p:cNvPr>
          <p:cNvCxnSpPr/>
          <p:nvPr/>
        </p:nvCxnSpPr>
        <p:spPr>
          <a:xfrm>
            <a:off x="11201400" y="300596"/>
            <a:ext cx="0" cy="1524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387D63-B259-7261-1B7F-5F29C2371C5E}"/>
              </a:ext>
            </a:extLst>
          </p:cNvPr>
          <p:cNvCxnSpPr>
            <a:cxnSpLocks/>
          </p:cNvCxnSpPr>
          <p:nvPr/>
        </p:nvCxnSpPr>
        <p:spPr>
          <a:xfrm>
            <a:off x="4724400" y="2476500"/>
            <a:ext cx="0" cy="3246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EA7C989-1B5C-D1C3-51C3-048DC24CA36C}"/>
              </a:ext>
            </a:extLst>
          </p:cNvPr>
          <p:cNvSpPr txBox="1"/>
          <p:nvPr/>
        </p:nvSpPr>
        <p:spPr>
          <a:xfrm>
            <a:off x="4198497" y="1227694"/>
            <a:ext cx="80972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ДФ (Дни Физтеха):  традиционный фестиваль МФТИ</a:t>
            </a:r>
            <a:b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Festtech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научпоп фестиваль, представляющий культуру МФТИ вне Физтеха (Москва, Россия,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online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 descr="A group of people standing in front of a stage&#10;&#10;Description automatically generated">
            <a:extLst>
              <a:ext uri="{FF2B5EF4-FFF2-40B4-BE49-F238E27FC236}">
                <a16:creationId xmlns:a16="http://schemas.microsoft.com/office/drawing/2014/main" id="{8C75B3FA-8D84-9DF6-23BE-0495825C68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747" y="3447439"/>
            <a:ext cx="3994250" cy="266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4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>
          <a:xfrm>
            <a:off x="11288155" y="6400337"/>
            <a:ext cx="261620" cy="208279"/>
          </a:xfrm>
        </p:spPr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5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bject 3"/>
          <p:cNvSpPr txBox="1">
            <a:spLocks/>
          </p:cNvSpPr>
          <p:nvPr/>
        </p:nvSpPr>
        <p:spPr>
          <a:xfrm>
            <a:off x="857104" y="2905743"/>
            <a:ext cx="9479680" cy="436017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298450" indent="-285750">
              <a:lnSpc>
                <a:spcPts val="16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6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Участие в выпуске методических рекомендаций</a:t>
            </a:r>
          </a:p>
          <a:p>
            <a:pPr marL="298450" indent="-285750">
              <a:lnSpc>
                <a:spcPts val="16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6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Проведение програмы повышения квалификации</a:t>
            </a:r>
          </a:p>
        </p:txBody>
      </p:sp>
      <p:sp>
        <p:nvSpPr>
          <p:cNvPr id="21" name="object 3"/>
          <p:cNvSpPr txBox="1">
            <a:spLocks noGrp="1"/>
          </p:cNvSpPr>
          <p:nvPr>
            <p:ph type="title"/>
          </p:nvPr>
        </p:nvSpPr>
        <p:spPr>
          <a:xfrm>
            <a:off x="517002" y="1409095"/>
            <a:ext cx="11527339" cy="1150251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4595"/>
              </a:lnSpc>
              <a:spcBef>
                <a:spcPts val="100"/>
              </a:spcBef>
            </a:pP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Экспертная группа при Минобрнауке России по работе с выпускниками</a:t>
            </a:r>
            <a:endParaRPr sz="3600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42F831-32F9-0E77-8901-D026ACFDE6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71" y="4430050"/>
            <a:ext cx="848465" cy="334491"/>
          </a:xfrm>
          <a:prstGeom prst="rect">
            <a:avLst/>
          </a:prstGeom>
        </p:spPr>
      </p:pic>
      <p:pic>
        <p:nvPicPr>
          <p:cNvPr id="11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BB0BA6AB-078F-1522-F7E1-0CA4D73AD0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753" y="4298655"/>
            <a:ext cx="1145152" cy="511501"/>
          </a:xfrm>
          <a:prstGeom prst="rect">
            <a:avLst/>
          </a:prstGeom>
        </p:spPr>
      </p:pic>
      <p:pic>
        <p:nvPicPr>
          <p:cNvPr id="12" name="Picture 11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71E0517E-1833-FAD6-8A74-DD83DE135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13" y="5783066"/>
            <a:ext cx="1080051" cy="228977"/>
          </a:xfrm>
          <a:prstGeom prst="rect">
            <a:avLst/>
          </a:prstGeom>
        </p:spPr>
      </p:pic>
      <p:pic>
        <p:nvPicPr>
          <p:cNvPr id="13" name="Picture 1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4A03072-7482-11D6-01E7-F275EDABA3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868" y="5688805"/>
            <a:ext cx="999854" cy="302048"/>
          </a:xfrm>
          <a:prstGeom prst="rect">
            <a:avLst/>
          </a:prstGeom>
        </p:spPr>
      </p:pic>
      <p:pic>
        <p:nvPicPr>
          <p:cNvPr id="14" name="Picture 13" descr="A blue circle with white letters and a letter on it&#10;&#10;Description automatically generated">
            <a:extLst>
              <a:ext uri="{FF2B5EF4-FFF2-40B4-BE49-F238E27FC236}">
                <a16:creationId xmlns:a16="http://schemas.microsoft.com/office/drawing/2014/main" id="{42F7748A-FBCB-9DE1-059A-21D8E0819D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797" y="4400081"/>
            <a:ext cx="364963" cy="366677"/>
          </a:xfrm>
          <a:prstGeom prst="rect">
            <a:avLst/>
          </a:prstGeom>
        </p:spPr>
      </p:pic>
      <p:pic>
        <p:nvPicPr>
          <p:cNvPr id="15" name="Picture 14" descr="Picture background">
            <a:extLst>
              <a:ext uri="{FF2B5EF4-FFF2-40B4-BE49-F238E27FC236}">
                <a16:creationId xmlns:a16="http://schemas.microsoft.com/office/drawing/2014/main" id="{EFFE28F9-9D89-31DE-08BB-1787A81F9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868" y="4401996"/>
            <a:ext cx="645959" cy="30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3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7957F93-5821-213E-D56E-65DF66B7DC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631" y="4896396"/>
            <a:ext cx="900129" cy="558848"/>
          </a:xfrm>
          <a:prstGeom prst="rect">
            <a:avLst/>
          </a:prstGeom>
        </p:spPr>
      </p:pic>
      <p:pic>
        <p:nvPicPr>
          <p:cNvPr id="18" name="Рисунок 12" descr="Изображение выглядит как Графика, Шрифт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CD9CB38-C8AD-B39A-A035-22C9CE44A0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71" y="5085370"/>
            <a:ext cx="872793" cy="431345"/>
          </a:xfrm>
          <a:prstGeom prst="rect">
            <a:avLst/>
          </a:prstGeom>
        </p:spPr>
      </p:pic>
      <p:pic>
        <p:nvPicPr>
          <p:cNvPr id="19" name="Рисунок 16" descr="Изображение выглядит как Графика, снимок экрана, графический дизайн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349C965-D9B9-1714-0DEB-7B8D7437ED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502" y="5212377"/>
            <a:ext cx="551403" cy="242867"/>
          </a:xfrm>
          <a:prstGeom prst="rect">
            <a:avLst/>
          </a:prstGeom>
        </p:spPr>
      </p:pic>
      <p:pic>
        <p:nvPicPr>
          <p:cNvPr id="20" name="Рисунок 25" descr="Изображение выглядит как текст, Шрифт, снимок экран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6AB276A2-294F-379D-ADED-8BA1EAD7A0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392" y="5740181"/>
            <a:ext cx="1595630" cy="347557"/>
          </a:xfrm>
          <a:prstGeom prst="rect">
            <a:avLst/>
          </a:prstGeom>
        </p:spPr>
      </p:pic>
      <p:pic>
        <p:nvPicPr>
          <p:cNvPr id="23" name="Picture 22" descr="A building with trees and leaves&#10;&#10;Description automatically generated">
            <a:extLst>
              <a:ext uri="{FF2B5EF4-FFF2-40B4-BE49-F238E27FC236}">
                <a16:creationId xmlns:a16="http://schemas.microsoft.com/office/drawing/2014/main" id="{895C4F13-EA4A-6212-CB67-43EC7C35369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789" y="4232877"/>
            <a:ext cx="3296653" cy="18543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18E7CAE-A997-900F-9A6F-CBC78F58B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7" y="4212136"/>
            <a:ext cx="2910479" cy="194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3F67070-3D8B-6FA6-9302-49CA3088B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634" y="2658036"/>
            <a:ext cx="1098566" cy="109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bject 3">
            <a:extLst>
              <a:ext uri="{FF2B5EF4-FFF2-40B4-BE49-F238E27FC236}">
                <a16:creationId xmlns:a16="http://schemas.microsoft.com/office/drawing/2014/main" id="{8C51C606-196A-2DF4-BA05-BD10C8EDE58C}"/>
              </a:ext>
            </a:extLst>
          </p:cNvPr>
          <p:cNvSpPr txBox="1">
            <a:spLocks/>
          </p:cNvSpPr>
          <p:nvPr/>
        </p:nvSpPr>
        <p:spPr>
          <a:xfrm>
            <a:off x="8149631" y="3098315"/>
            <a:ext cx="9479680" cy="218008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lnSpc>
                <a:spcPts val="1600"/>
              </a:lnSpc>
              <a:spcBef>
                <a:spcPts val="100"/>
              </a:spcBef>
            </a:pPr>
            <a:r>
              <a:rPr lang="ru-RU" sz="160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Сайт курса:</a:t>
            </a:r>
          </a:p>
        </p:txBody>
      </p:sp>
    </p:spTree>
    <p:extLst>
      <p:ext uri="{BB962C8B-B14F-4D97-AF65-F5344CB8AC3E}">
        <p14:creationId xmlns:p14="http://schemas.microsoft.com/office/powerpoint/2010/main" val="392093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6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E115A-F630-4020-9A7A-8C3ED4CC9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FFCA8-0E26-4032-4524-AE801DC00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bject 3"/>
          <p:cNvSpPr txBox="1">
            <a:spLocks/>
          </p:cNvSpPr>
          <p:nvPr/>
        </p:nvSpPr>
        <p:spPr>
          <a:xfrm>
            <a:off x="1194183" y="2621592"/>
            <a:ext cx="9479680" cy="1825821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457200" indent="-4572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органов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университетом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Устав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МФТИ: «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образованный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целях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участия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выпускников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МФТИ в 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финансово-хозяйственной</a:t>
            </a:r>
            <a:r>
              <a:rPr lang="ru-RU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кадровой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работе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оценку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</a:t>
            </a:r>
            <a:r>
              <a:rPr lang="ru-RU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рекомендаций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b="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финансово-хозяйственной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кадровых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вопросов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высшего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руководящего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звена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и 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рекомендаций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ним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b="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Состоит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членов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Правления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Физтех-Союза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Научного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совета</a:t>
            </a:r>
            <a:r>
              <a:rPr lang="en-US" sz="1600" b="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МФТИ</a:t>
            </a:r>
            <a:r>
              <a:rPr lang="ru-RU" sz="2800" b="0" kern="0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1" name="object 3"/>
          <p:cNvSpPr txBox="1">
            <a:spLocks noGrp="1"/>
          </p:cNvSpPr>
          <p:nvPr>
            <p:ph type="title"/>
          </p:nvPr>
        </p:nvSpPr>
        <p:spPr>
          <a:xfrm>
            <a:off x="1033629" y="1656940"/>
            <a:ext cx="7265420" cy="56034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4595"/>
              </a:lnSpc>
              <a:spcBef>
                <a:spcPts val="100"/>
              </a:spcBef>
            </a:pPr>
            <a:r>
              <a:rPr lang="ru-RU" sz="3600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 выпускников</a:t>
            </a:r>
            <a:endParaRPr sz="3600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8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96B87-F705-4EF2-D687-0562B906C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FF5268-4F39-FF29-97C5-C1DD4037B08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6675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-50" smtClean="0"/>
              <a:t>7</a:t>
            </a:fld>
            <a:endParaRPr lang="ru-RU" spc="-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0C87C5-EDBB-D1CD-5ED5-39ADC3AA37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2" y="380640"/>
            <a:ext cx="3114626" cy="820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F9705C-4D37-B150-EB02-45334532B7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7431" b="19829"/>
          <a:stretch/>
        </p:blipFill>
        <p:spPr>
          <a:xfrm>
            <a:off x="8783588" y="364136"/>
            <a:ext cx="3045472" cy="853447"/>
          </a:xfrm>
          <a:prstGeom prst="rect">
            <a:avLst/>
          </a:prstGeom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78F71619-712F-E854-37A4-E2368AA831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4" y="462700"/>
            <a:ext cx="2275242" cy="65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ДИСК 31.07.2024\33_ПРИОРИТЕТ 2030\Логотипы\МОН_CMYK_сокращенное название_H.jpg">
            <a:extLst>
              <a:ext uri="{FF2B5EF4-FFF2-40B4-BE49-F238E27FC236}">
                <a16:creationId xmlns:a16="http://schemas.microsoft.com/office/drawing/2014/main" id="{21441DD2-C592-2F4F-9CEC-1CBADBEFBD0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89" y="432198"/>
            <a:ext cx="2015234" cy="71732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AA36C9B1-2C21-1EBA-6F6D-EBFFCE46908F}"/>
              </a:ext>
            </a:extLst>
          </p:cNvPr>
          <p:cNvSpPr txBox="1">
            <a:spLocks/>
          </p:cNvSpPr>
          <p:nvPr/>
        </p:nvSpPr>
        <p:spPr>
          <a:xfrm>
            <a:off x="388935" y="495300"/>
            <a:ext cx="15465622" cy="1680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lnSpc>
                <a:spcPts val="4595"/>
              </a:lnSpc>
              <a:spcBef>
                <a:spcPts val="100"/>
              </a:spcBef>
            </a:pPr>
            <a:r>
              <a:rPr lang="ru-RU" sz="3600" b="1" cap="all" dirty="0">
                <a:solidFill>
                  <a:srgbClr val="170A9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ИНТЦ Долина Физтеха</a:t>
            </a:r>
            <a:endParaRPr lang="ru-RU" sz="3600" b="1" cap="all" dirty="0">
              <a:solidFill>
                <a:srgbClr val="170A9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Montserrat Semi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9AF101-F93C-EEA7-1AB4-DC4CBFBE5A9E}"/>
              </a:ext>
            </a:extLst>
          </p:cNvPr>
          <p:cNvSpPr txBox="1"/>
          <p:nvPr/>
        </p:nvSpPr>
        <p:spPr>
          <a:xfrm>
            <a:off x="954506" y="204642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404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Разработана концепция Долины Физтеха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404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Проведено исследование существующих ИНТЦ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404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Оказана помощь МФТИ с подаче заявки в Минэк на статус ИНТЦ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EB024D-A62A-E8BA-F64E-08B0EA391B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5951" y="2993524"/>
            <a:ext cx="4318072" cy="30465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609D53-9F68-D0FD-6E52-75FB0EF74C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6470" y="2958060"/>
            <a:ext cx="4318072" cy="303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63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9360</TotalTime>
  <Words>293</Words>
  <Application>Microsoft Office PowerPoint</Application>
  <PresentationFormat>Widescreen</PresentationFormat>
  <Paragraphs>52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Bebas Neue Bold</vt:lpstr>
      <vt:lpstr>Calibri</vt:lpstr>
      <vt:lpstr>Franklin Gothic Demi</vt:lpstr>
      <vt:lpstr>Play</vt:lpstr>
      <vt:lpstr>Tahoma</vt:lpstr>
      <vt:lpstr>Verdana</vt:lpstr>
      <vt:lpstr>Office Theme</vt:lpstr>
      <vt:lpstr>СООБЩЕСТВО ВЫПУСКНИКОВ  И УПРАВЛЕНИЕ</vt:lpstr>
      <vt:lpstr>Содержание</vt:lpstr>
      <vt:lpstr>PowerPoint Presentation</vt:lpstr>
      <vt:lpstr>____</vt:lpstr>
      <vt:lpstr>Экспертная группа при Минобрнауке России по работе с выпускниками</vt:lpstr>
      <vt:lpstr>Совет выпускников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результатах реализации Программы развития  МФТИ в 2023 г.</dc:title>
  <dc:creator>Батталова Алина Фаритовна</dc:creator>
  <cp:lastModifiedBy>Вероника Якубович</cp:lastModifiedBy>
  <cp:revision>459</cp:revision>
  <cp:lastPrinted>2023-11-23T08:23:14Z</cp:lastPrinted>
  <dcterms:created xsi:type="dcterms:W3CDTF">2023-10-23T09:56:15Z</dcterms:created>
  <dcterms:modified xsi:type="dcterms:W3CDTF">2024-11-02T15:33:57Z</dcterms:modified>
</cp:coreProperties>
</file>